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5"/>
    <p:sldMasterId id="2147483690" r:id="rId6"/>
    <p:sldMasterId id="2147483691" r:id="rId7"/>
    <p:sldMasterId id="2147483692" r:id="rId8"/>
    <p:sldMasterId id="2147483693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</p:sldIdLst>
  <p:sldSz cy="5143500" cx="9144000"/>
  <p:notesSz cx="6858000" cy="9144000"/>
  <p:embeddedFontLst>
    <p:embeddedFont>
      <p:font typeface="Tahoma"/>
      <p:regular r:id="rId30"/>
      <p:bold r:id="rId31"/>
    </p:embeddedFont>
    <p:embeddedFont>
      <p:font typeface="Arial Black"/>
      <p:regular r:id="rId32"/>
    </p:embeddedFont>
    <p:embeddedFont>
      <p:font typeface="Dancing Script"/>
      <p:regular r:id="rId33"/>
      <p:bold r:id="rId34"/>
    </p:embeddedFont>
    <p:embeddedFont>
      <p:font typeface="Comfortaa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CC2DA7-69C3-41B7-ABA9-22214E5E0DCF}">
  <a:tblStyle styleId="{24CC2DA7-69C3-41B7-ABA9-22214E5E0DC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Tahoma-bold.fntdata"/><Relationship Id="rId30" Type="http://schemas.openxmlformats.org/officeDocument/2006/relationships/font" Target="fonts/Tahoma-regular.fntdata"/><Relationship Id="rId11" Type="http://schemas.openxmlformats.org/officeDocument/2006/relationships/slide" Target="slides/slide1.xml"/><Relationship Id="rId33" Type="http://schemas.openxmlformats.org/officeDocument/2006/relationships/font" Target="fonts/DancingScript-regular.fntdata"/><Relationship Id="rId10" Type="http://schemas.openxmlformats.org/officeDocument/2006/relationships/notesMaster" Target="notesMasters/notesMaster1.xml"/><Relationship Id="rId32" Type="http://schemas.openxmlformats.org/officeDocument/2006/relationships/font" Target="fonts/ArialBlack-regular.fntdata"/><Relationship Id="rId13" Type="http://schemas.openxmlformats.org/officeDocument/2006/relationships/slide" Target="slides/slide3.xml"/><Relationship Id="rId35" Type="http://schemas.openxmlformats.org/officeDocument/2006/relationships/font" Target="fonts/Comfortaa-regular.fntdata"/><Relationship Id="rId12" Type="http://schemas.openxmlformats.org/officeDocument/2006/relationships/slide" Target="slides/slide2.xml"/><Relationship Id="rId34" Type="http://schemas.openxmlformats.org/officeDocument/2006/relationships/font" Target="fonts/DancingScript-bold.fntdata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36" Type="http://schemas.openxmlformats.org/officeDocument/2006/relationships/font" Target="fonts/Comfortaa-bold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86f575eb9_0_124:notes"/>
          <p:cNvSpPr txBox="1"/>
          <p:nvPr>
            <p:ph idx="1" type="body"/>
          </p:nvPr>
        </p:nvSpPr>
        <p:spPr>
          <a:xfrm>
            <a:off x="913805" y="4343702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86700" lIns="86700" spcFirstLastPara="1" rIns="86700" wrap="square" tIns="8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2886f575eb9_0_124:notes"/>
          <p:cNvSpPr/>
          <p:nvPr>
            <p:ph idx="2" type="sldImg"/>
          </p:nvPr>
        </p:nvSpPr>
        <p:spPr>
          <a:xfrm>
            <a:off x="428637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886f575eb9_0_404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2" name="Google Shape;322;g2886f575eb9_0_404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g2886f575eb9_0_404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be2c65c11f_0_0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4" name="Google Shape;334;g2be2c65c11f_0_0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g2be2c65c11f_0_0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8a6d176d3d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8a6d176d3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28a6d176d3d_0_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16f23bde8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16f23bde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216f23bde8e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bc761ebcd8_0_76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2" name="Google Shape;362;g2bc761ebcd8_0_76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g2bc761ebcd8_0_76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bc761ebcd8_0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bc761ebcd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2bc761ebcd8_0_9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8a6d176d3d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8a6d176d3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28a6d176d3d_0_2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bc761ebcd8_0_97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3" name="Google Shape;393;g2bc761ebcd8_0_97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g2bc761ebcd8_0_97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8a6d176d3d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8a6d176d3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28a6d176d3d_0_1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1616dbe96b_0_67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2" name="Google Shape;412;g21616dbe96b_0_67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g21616dbe96b_0_67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5" name="Google Shape;235;p1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1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6" name="Google Shape;246;p2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2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bc761ebcd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bc761ebc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bc761ebcd8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886f575eb9_0_274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2" name="Google Shape;262;g2886f575eb9_0_274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2886f575eb9_0_274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160b4b546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160b4b54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160b4b5463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bc761ebcd8_0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bc761ebcd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2bc761ebcd8_0_5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886f575eb9_0_4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886f575eb9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2886f575eb9_0_41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bc761ebcd8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bc761ebcd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2bc761ebcd8_0_6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457200" y="1157344"/>
            <a:ext cx="82296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152400" y="971550"/>
            <a:ext cx="8991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457200" y="4639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" type="body"/>
          </p:nvPr>
        </p:nvSpPr>
        <p:spPr>
          <a:xfrm>
            <a:off x="457200" y="17716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086600"/>
            <a:ext cx="82296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24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6" name="Google Shape;116;p25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6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7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8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8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9" name="Google Shape;139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type="title"/>
          </p:nvPr>
        </p:nvSpPr>
        <p:spPr>
          <a:xfrm>
            <a:off x="457200" y="463951"/>
            <a:ext cx="82296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1" type="body"/>
          </p:nvPr>
        </p:nvSpPr>
        <p:spPr>
          <a:xfrm>
            <a:off x="457200" y="1062875"/>
            <a:ext cx="8229600" cy="3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32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32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/>
          <p:nvPr>
            <p:ph type="title"/>
          </p:nvPr>
        </p:nvSpPr>
        <p:spPr>
          <a:xfrm>
            <a:off x="457200" y="414675"/>
            <a:ext cx="8229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4" name="Google Shape;154;p34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5" name="Google Shape;155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5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9" name="Google Shape;159;p35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0" name="Google Shape;160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6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36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7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37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9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0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0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2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9" name="Google Shape;189;p42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0" name="Google Shape;190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3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4" name="Google Shape;194;p43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5" name="Google Shape;195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4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44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0" name="Google Shape;200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5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45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45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6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6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46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p46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5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10" Type="http://schemas.openxmlformats.org/officeDocument/2006/relationships/theme" Target="../theme/theme6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type="title"/>
          </p:nvPr>
        </p:nvSpPr>
        <p:spPr>
          <a:xfrm>
            <a:off x="457200" y="414675"/>
            <a:ext cx="8229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9"/>
          <p:cNvSpPr txBox="1"/>
          <p:nvPr>
            <p:ph idx="1" type="body"/>
          </p:nvPr>
        </p:nvSpPr>
        <p:spPr>
          <a:xfrm>
            <a:off x="457200" y="1051176"/>
            <a:ext cx="8229600" cy="3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hyperlink" Target="http://www.youtube.com/watch?v=99nl9blaNuY" TargetMode="External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7"/>
          <p:cNvSpPr txBox="1"/>
          <p:nvPr/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7"/>
          <p:cNvSpPr/>
          <p:nvPr/>
        </p:nvSpPr>
        <p:spPr>
          <a:xfrm>
            <a:off x="2869116" y="884644"/>
            <a:ext cx="1455900" cy="1129500"/>
          </a:xfrm>
          <a:prstGeom prst="ellipse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7"/>
          <p:cNvSpPr/>
          <p:nvPr/>
        </p:nvSpPr>
        <p:spPr>
          <a:xfrm>
            <a:off x="3118444" y="3191624"/>
            <a:ext cx="8637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7"/>
          <p:cNvSpPr/>
          <p:nvPr/>
        </p:nvSpPr>
        <p:spPr>
          <a:xfrm>
            <a:off x="4673531" y="3824054"/>
            <a:ext cx="863700" cy="632400"/>
          </a:xfrm>
          <a:prstGeom prst="ellipse">
            <a:avLst/>
          </a:prstGeom>
          <a:solidFill>
            <a:srgbClr val="BF5700">
              <a:alpha val="5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7"/>
          <p:cNvSpPr/>
          <p:nvPr/>
        </p:nvSpPr>
        <p:spPr>
          <a:xfrm>
            <a:off x="115250" y="1195705"/>
            <a:ext cx="8637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7"/>
          <p:cNvSpPr/>
          <p:nvPr/>
        </p:nvSpPr>
        <p:spPr>
          <a:xfrm>
            <a:off x="2409490" y="2353466"/>
            <a:ext cx="863700" cy="632400"/>
          </a:xfrm>
          <a:prstGeom prst="ellipse">
            <a:avLst/>
          </a:prstGeom>
          <a:solidFill>
            <a:srgbClr val="BF5700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7"/>
          <p:cNvSpPr/>
          <p:nvPr/>
        </p:nvSpPr>
        <p:spPr>
          <a:xfrm>
            <a:off x="649668" y="2353466"/>
            <a:ext cx="1337700" cy="1053000"/>
          </a:xfrm>
          <a:prstGeom prst="ellipse">
            <a:avLst/>
          </a:prstGeom>
          <a:solidFill>
            <a:srgbClr val="BF5700">
              <a:alpha val="3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7"/>
          <p:cNvSpPr/>
          <p:nvPr/>
        </p:nvSpPr>
        <p:spPr>
          <a:xfrm>
            <a:off x="3461352" y="3596814"/>
            <a:ext cx="8637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7"/>
          <p:cNvSpPr/>
          <p:nvPr/>
        </p:nvSpPr>
        <p:spPr>
          <a:xfrm>
            <a:off x="531572" y="2943066"/>
            <a:ext cx="1455900" cy="1129500"/>
          </a:xfrm>
          <a:prstGeom prst="ellipse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7"/>
          <p:cNvSpPr/>
          <p:nvPr/>
        </p:nvSpPr>
        <p:spPr>
          <a:xfrm>
            <a:off x="4383066" y="2843891"/>
            <a:ext cx="8637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7"/>
          <p:cNvSpPr/>
          <p:nvPr/>
        </p:nvSpPr>
        <p:spPr>
          <a:xfrm>
            <a:off x="2498281" y="4229243"/>
            <a:ext cx="863700" cy="632400"/>
          </a:xfrm>
          <a:prstGeom prst="ellipse">
            <a:avLst/>
          </a:prstGeom>
          <a:solidFill>
            <a:srgbClr val="BF5700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7"/>
          <p:cNvSpPr/>
          <p:nvPr/>
        </p:nvSpPr>
        <p:spPr>
          <a:xfrm>
            <a:off x="3273078" y="2353466"/>
            <a:ext cx="8637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7"/>
          <p:cNvSpPr txBox="1"/>
          <p:nvPr>
            <p:ph type="title"/>
          </p:nvPr>
        </p:nvSpPr>
        <p:spPr>
          <a:xfrm>
            <a:off x="132975" y="1826800"/>
            <a:ext cx="41916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lang="en-US" sz="71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Welcome!</a:t>
            </a:r>
            <a:endParaRPr b="1" sz="71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27" name="Google Shape;227;p47"/>
          <p:cNvSpPr/>
          <p:nvPr/>
        </p:nvSpPr>
        <p:spPr>
          <a:xfrm>
            <a:off x="456532" y="544425"/>
            <a:ext cx="1337700" cy="1053000"/>
          </a:xfrm>
          <a:prstGeom prst="ellipse">
            <a:avLst/>
          </a:prstGeom>
          <a:solidFill>
            <a:srgbClr val="BF5700">
              <a:alpha val="3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7"/>
          <p:cNvSpPr/>
          <p:nvPr/>
        </p:nvSpPr>
        <p:spPr>
          <a:xfrm>
            <a:off x="999942" y="4229231"/>
            <a:ext cx="8637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7"/>
          <p:cNvSpPr/>
          <p:nvPr/>
        </p:nvSpPr>
        <p:spPr>
          <a:xfrm>
            <a:off x="1863517" y="764430"/>
            <a:ext cx="1455900" cy="1129500"/>
          </a:xfrm>
          <a:prstGeom prst="ellipse">
            <a:avLst/>
          </a:prstGeom>
          <a:solidFill>
            <a:srgbClr val="BF5700">
              <a:alpha val="303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7"/>
          <p:cNvSpPr/>
          <p:nvPr/>
        </p:nvSpPr>
        <p:spPr>
          <a:xfrm>
            <a:off x="2205121" y="3347820"/>
            <a:ext cx="573600" cy="3981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47"/>
          <p:cNvSpPr txBox="1"/>
          <p:nvPr/>
        </p:nvSpPr>
        <p:spPr>
          <a:xfrm>
            <a:off x="4146150" y="544425"/>
            <a:ext cx="4671300" cy="769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Question of the Day: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56"/>
          <p:cNvSpPr txBox="1"/>
          <p:nvPr>
            <p:ph idx="1" type="body"/>
          </p:nvPr>
        </p:nvSpPr>
        <p:spPr>
          <a:xfrm>
            <a:off x="2246800" y="545100"/>
            <a:ext cx="6473700" cy="60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shift() - perform </a:t>
            </a:r>
            <a:r>
              <a:rPr lang="en-US"/>
              <a:t>left or right and shift of any size, positive or negative</a:t>
            </a:r>
            <a:endParaRPr/>
          </a:p>
        </p:txBody>
      </p:sp>
      <p:sp>
        <p:nvSpPr>
          <p:cNvPr id="327" name="Google Shape;327;p56"/>
          <p:cNvSpPr/>
          <p:nvPr/>
        </p:nvSpPr>
        <p:spPr>
          <a:xfrm>
            <a:off x="519000" y="1052525"/>
            <a:ext cx="14343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Design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28" name="Google Shape;328;p56"/>
          <p:cNvGraphicFramePr/>
          <p:nvPr/>
        </p:nvGraphicFramePr>
        <p:xfrm>
          <a:off x="2208225" y="115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{24CC2DA7-69C3-41B7-ABA9-22214E5E0DCF}</a:tableStyleId>
              </a:tblPr>
              <a:tblGrid>
                <a:gridCol w="874700"/>
                <a:gridCol w="554025"/>
                <a:gridCol w="554025"/>
                <a:gridCol w="554025"/>
                <a:gridCol w="554025"/>
                <a:gridCol w="555625"/>
                <a:gridCol w="554025"/>
                <a:gridCol w="554025"/>
                <a:gridCol w="554025"/>
                <a:gridCol w="554025"/>
                <a:gridCol w="554025"/>
              </a:tblGrid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index</a:t>
                      </a:r>
                      <a:endParaRPr sz="11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value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9" name="Google Shape;329;p56"/>
          <p:cNvGraphicFramePr/>
          <p:nvPr/>
        </p:nvGraphicFramePr>
        <p:xfrm>
          <a:off x="2208225" y="2121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{24CC2DA7-69C3-41B7-ABA9-22214E5E0DCF}</a:tableStyleId>
              </a:tblPr>
              <a:tblGrid>
                <a:gridCol w="874700"/>
                <a:gridCol w="554025"/>
                <a:gridCol w="554025"/>
                <a:gridCol w="554025"/>
                <a:gridCol w="554025"/>
                <a:gridCol w="555625"/>
                <a:gridCol w="554025"/>
                <a:gridCol w="554025"/>
                <a:gridCol w="554025"/>
                <a:gridCol w="554025"/>
                <a:gridCol w="554025"/>
              </a:tblGrid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index</a:t>
                      </a:r>
                      <a:endParaRPr sz="11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value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0" name="Google Shape;330;p56"/>
          <p:cNvSpPr txBox="1"/>
          <p:nvPr/>
        </p:nvSpPr>
        <p:spPr>
          <a:xfrm>
            <a:off x="234325" y="3091900"/>
            <a:ext cx="4022100" cy="17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457200" rtl="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600"/>
              <a:buChar char="●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have shiftRight already. What is shift left?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Char char="●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Handle positive count &lt; length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Char char="●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Handle negative count &lt; length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Char char="●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Handle abs(count) &gt; length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6"/>
          <p:cNvSpPr txBox="1"/>
          <p:nvPr/>
        </p:nvSpPr>
        <p:spPr>
          <a:xfrm>
            <a:off x="4457925" y="3138850"/>
            <a:ext cx="4297500" cy="16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 shifts is abs(size)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loop once for each shift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for positive shift, shift right 1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for negative shift, shift left 1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8" name="Google Shape;338;p57"/>
          <p:cNvSpPr txBox="1"/>
          <p:nvPr>
            <p:ph idx="1" type="body"/>
          </p:nvPr>
        </p:nvSpPr>
        <p:spPr>
          <a:xfrm>
            <a:off x="2182925" y="750325"/>
            <a:ext cx="6473700" cy="195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Method: shift()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Purpose: same as last, but can do left or right and shift of any size, positive or negative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Parameters: array to shift, size of shift (positive is right, negative is left)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Return: none (array returns by default, no return statement)</a:t>
            </a:r>
            <a:endParaRPr/>
          </a:p>
        </p:txBody>
      </p:sp>
      <p:sp>
        <p:nvSpPr>
          <p:cNvPr id="339" name="Google Shape;339;p57"/>
          <p:cNvSpPr/>
          <p:nvPr/>
        </p:nvSpPr>
        <p:spPr>
          <a:xfrm>
            <a:off x="519000" y="1052525"/>
            <a:ext cx="14343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Code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p57"/>
          <p:cNvSpPr txBox="1"/>
          <p:nvPr/>
        </p:nvSpPr>
        <p:spPr>
          <a:xfrm>
            <a:off x="350525" y="2615500"/>
            <a:ext cx="15324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Calling code:</a:t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57"/>
          <p:cNvPicPr preferRelativeResize="0"/>
          <p:nvPr/>
        </p:nvPicPr>
        <p:blipFill rotWithShape="1">
          <a:blip r:embed="rId3">
            <a:alphaModFix/>
          </a:blip>
          <a:srcRect b="0" l="0" r="0" t="4049"/>
          <a:stretch/>
        </p:blipFill>
        <p:spPr>
          <a:xfrm>
            <a:off x="586625" y="3144375"/>
            <a:ext cx="7190199" cy="11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8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348" name="Google Shape;34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175" y="1042225"/>
            <a:ext cx="6362853" cy="387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9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Manual Solution</a:t>
            </a:r>
            <a:endParaRPr/>
          </a:p>
        </p:txBody>
      </p:sp>
      <p:pic>
        <p:nvPicPr>
          <p:cNvPr id="355" name="Google Shape;35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398" y="1098000"/>
            <a:ext cx="4443337" cy="29851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9"/>
          <p:cNvSpPr txBox="1"/>
          <p:nvPr>
            <p:ph idx="1" type="body"/>
          </p:nvPr>
        </p:nvSpPr>
        <p:spPr>
          <a:xfrm>
            <a:off x="457200" y="2779977"/>
            <a:ext cx="8229600" cy="208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08610" lvl="0" marL="457200" rtl="0" algn="l">
              <a:spcBef>
                <a:spcPts val="36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Start with 2.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Look at numbers to the right to see if they make an inversion with 2: (2, 4), (2, 1) and (2, 3). Only (2, 1) is an inversion.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Looking at 4, repeat step 2.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Looking at 1, repeat step 2.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Don’t do 3, it isn’t possible to have an </a:t>
            </a:r>
            <a:r>
              <a:rPr lang="en-US"/>
              <a:t>inversion</a:t>
            </a:r>
            <a:r>
              <a:rPr lang="en-US"/>
              <a:t> with the last item.</a:t>
            </a:r>
            <a:endParaRPr/>
          </a:p>
        </p:txBody>
      </p:sp>
      <p:sp>
        <p:nvSpPr>
          <p:cNvPr id="357" name="Google Shape;357;p59"/>
          <p:cNvSpPr txBox="1"/>
          <p:nvPr/>
        </p:nvSpPr>
        <p:spPr>
          <a:xfrm>
            <a:off x="228600" y="1424156"/>
            <a:ext cx="11223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Steps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9"/>
          <p:cNvSpPr txBox="1"/>
          <p:nvPr/>
        </p:nvSpPr>
        <p:spPr>
          <a:xfrm>
            <a:off x="1996750" y="1517875"/>
            <a:ext cx="64692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-US" sz="204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getInversions()- given list of ints, prints pairs of numbers in which the larger number appears earlier in the set than the smaller number.</a:t>
            </a:r>
            <a:endParaRPr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9"/>
          <p:cNvSpPr/>
          <p:nvPr/>
        </p:nvSpPr>
        <p:spPr>
          <a:xfrm>
            <a:off x="228600" y="705975"/>
            <a:ext cx="14280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Design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60"/>
          <p:cNvSpPr txBox="1"/>
          <p:nvPr>
            <p:ph idx="1" type="body"/>
          </p:nvPr>
        </p:nvSpPr>
        <p:spPr>
          <a:xfrm>
            <a:off x="1716900" y="526850"/>
            <a:ext cx="7356300" cy="154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770"/>
              <a:buNone/>
            </a:pPr>
            <a:r>
              <a:rPr lang="en-US" sz="2040"/>
              <a:t>Method: getInversions()</a:t>
            </a:r>
            <a:endParaRPr sz="2040"/>
          </a:p>
          <a:p>
            <a:pPr indent="0" lvl="0" marL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770"/>
              <a:buNone/>
            </a:pPr>
            <a:r>
              <a:rPr lang="en-US" sz="2040"/>
              <a:t>Purpose: given list of ints, prints </a:t>
            </a:r>
            <a:r>
              <a:rPr lang="en-US" sz="2040"/>
              <a:t>pairs of numbers in which the larger number appears earlier in the set than the smaller number.</a:t>
            </a:r>
            <a:endParaRPr sz="2040"/>
          </a:p>
          <a:p>
            <a:pPr indent="0" lvl="0" marL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770"/>
              <a:buNone/>
            </a:pPr>
            <a:r>
              <a:rPr lang="en-US" sz="2040"/>
              <a:t>Parameters: array of ints</a:t>
            </a:r>
            <a:endParaRPr sz="2040"/>
          </a:p>
          <a:p>
            <a:pPr indent="0" lvl="0" marL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770"/>
              <a:buNone/>
            </a:pPr>
            <a:r>
              <a:rPr lang="en-US" sz="2040"/>
              <a:t>Return: none (results are printed)</a:t>
            </a:r>
            <a:endParaRPr sz="2040"/>
          </a:p>
        </p:txBody>
      </p:sp>
      <p:sp>
        <p:nvSpPr>
          <p:cNvPr id="367" name="Google Shape;367;p60"/>
          <p:cNvSpPr/>
          <p:nvPr/>
        </p:nvSpPr>
        <p:spPr>
          <a:xfrm>
            <a:off x="123100" y="956725"/>
            <a:ext cx="14280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Code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8" name="Google Shape;368;p60"/>
          <p:cNvSpPr txBox="1"/>
          <p:nvPr/>
        </p:nvSpPr>
        <p:spPr>
          <a:xfrm>
            <a:off x="123100" y="2398375"/>
            <a:ext cx="1532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Calling code:</a:t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979" y="2067950"/>
            <a:ext cx="3159542" cy="21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3125" y="2280224"/>
            <a:ext cx="1904300" cy="7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60"/>
          <p:cNvPicPr preferRelativeResize="0"/>
          <p:nvPr/>
        </p:nvPicPr>
        <p:blipFill rotWithShape="1">
          <a:blip r:embed="rId5">
            <a:alphaModFix/>
          </a:blip>
          <a:srcRect b="8263" l="0" r="0" t="8263"/>
          <a:stretch/>
        </p:blipFill>
        <p:spPr>
          <a:xfrm>
            <a:off x="1716900" y="2067950"/>
            <a:ext cx="3470675" cy="2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5599" y="2280225"/>
            <a:ext cx="1856525" cy="13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5299" y="3709800"/>
            <a:ext cx="2982525" cy="14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1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380" name="Google Shape;38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0626"/>
            <a:ext cx="8839201" cy="2120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2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Manual Solution</a:t>
            </a:r>
            <a:endParaRPr/>
          </a:p>
        </p:txBody>
      </p:sp>
      <p:pic>
        <p:nvPicPr>
          <p:cNvPr id="387" name="Google Shape;38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7100" y="1820819"/>
            <a:ext cx="2500313" cy="842963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2"/>
          <p:cNvSpPr txBox="1"/>
          <p:nvPr>
            <p:ph idx="1" type="body"/>
          </p:nvPr>
        </p:nvSpPr>
        <p:spPr>
          <a:xfrm>
            <a:off x="544775" y="2888650"/>
            <a:ext cx="8229600" cy="21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00037" lvl="0" marL="457200" rtl="0" algn="l">
              <a:spcBef>
                <a:spcPts val="36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Start i at the beginning of the array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Start j at the end. 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Add 1 to i until you find an odd number (a number potentially out of place) or until you reach the end of the array.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Subtract 1 from j until you find an even number or until you read the beginning of array.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If i &lt; j, swap the values.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If i &lt; j, continue.</a:t>
            </a:r>
            <a:endParaRPr/>
          </a:p>
        </p:txBody>
      </p:sp>
      <p:sp>
        <p:nvSpPr>
          <p:cNvPr id="389" name="Google Shape;389;p62"/>
          <p:cNvSpPr/>
          <p:nvPr/>
        </p:nvSpPr>
        <p:spPr>
          <a:xfrm>
            <a:off x="328150" y="714325"/>
            <a:ext cx="14280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Design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0" name="Google Shape;390;p62"/>
          <p:cNvSpPr txBox="1"/>
          <p:nvPr/>
        </p:nvSpPr>
        <p:spPr>
          <a:xfrm>
            <a:off x="2088675" y="982950"/>
            <a:ext cx="66858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-US" sz="204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evensBeforeOdds() - Without creating a second array, swap values in an array of ints until all the even numbers occur before odd numbers. </a:t>
            </a:r>
            <a:endParaRPr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7" name="Google Shape;397;p63"/>
          <p:cNvSpPr txBox="1"/>
          <p:nvPr>
            <p:ph idx="1" type="body"/>
          </p:nvPr>
        </p:nvSpPr>
        <p:spPr>
          <a:xfrm>
            <a:off x="1716900" y="526850"/>
            <a:ext cx="7356300" cy="154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770"/>
              <a:buNone/>
            </a:pPr>
            <a:r>
              <a:rPr lang="en-US" sz="2040"/>
              <a:t>Method: evensBeforeOdds()</a:t>
            </a:r>
            <a:endParaRPr sz="2040"/>
          </a:p>
          <a:p>
            <a:pPr indent="0" lvl="0" marL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770"/>
              <a:buNone/>
            </a:pPr>
            <a:r>
              <a:rPr lang="en-US" sz="2040"/>
              <a:t>Purpose: </a:t>
            </a:r>
            <a:r>
              <a:rPr lang="en-US" sz="2040"/>
              <a:t>Without creating a second array, swap values in an int array until all the even numbers occur before odd numbers.</a:t>
            </a:r>
            <a:r>
              <a:rPr lang="en-US" sz="2040"/>
              <a:t> </a:t>
            </a:r>
            <a:endParaRPr sz="2040"/>
          </a:p>
          <a:p>
            <a:pPr indent="0" lvl="0" marL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770"/>
              <a:buNone/>
            </a:pPr>
            <a:r>
              <a:rPr lang="en-US" sz="2040"/>
              <a:t>Parameters: array of ints</a:t>
            </a:r>
            <a:endParaRPr sz="2040"/>
          </a:p>
          <a:p>
            <a:pPr indent="0" lvl="0" marL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770"/>
              <a:buNone/>
            </a:pPr>
            <a:r>
              <a:rPr lang="en-US" sz="2040"/>
              <a:t>Return: none (array returns by default, no return statement)</a:t>
            </a:r>
            <a:endParaRPr sz="2040"/>
          </a:p>
        </p:txBody>
      </p:sp>
      <p:sp>
        <p:nvSpPr>
          <p:cNvPr id="398" name="Google Shape;398;p63"/>
          <p:cNvSpPr/>
          <p:nvPr/>
        </p:nvSpPr>
        <p:spPr>
          <a:xfrm>
            <a:off x="123100" y="956725"/>
            <a:ext cx="14280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Code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9" name="Google Shape;399;p63"/>
          <p:cNvSpPr txBox="1"/>
          <p:nvPr/>
        </p:nvSpPr>
        <p:spPr>
          <a:xfrm>
            <a:off x="123100" y="2398375"/>
            <a:ext cx="1532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Calling code:</a:t>
            </a:r>
            <a:endParaRPr sz="1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025" y="4072673"/>
            <a:ext cx="6714726" cy="8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63"/>
          <p:cNvPicPr preferRelativeResize="0"/>
          <p:nvPr/>
        </p:nvPicPr>
        <p:blipFill rotWithShape="1">
          <a:blip r:embed="rId4">
            <a:alphaModFix/>
          </a:blip>
          <a:srcRect b="0" l="0" r="0" t="23477"/>
          <a:stretch/>
        </p:blipFill>
        <p:spPr>
          <a:xfrm>
            <a:off x="2037775" y="2424125"/>
            <a:ext cx="3683901" cy="2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7774" y="2775250"/>
            <a:ext cx="2712325" cy="4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4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409" name="Google Shape;40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225" y="1112456"/>
            <a:ext cx="5792624" cy="3781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65"/>
          <p:cNvGrpSpPr/>
          <p:nvPr/>
        </p:nvGrpSpPr>
        <p:grpSpPr>
          <a:xfrm>
            <a:off x="4571926" y="475575"/>
            <a:ext cx="4469012" cy="4583250"/>
            <a:chOff x="4913813" y="475575"/>
            <a:chExt cx="4126512" cy="4583250"/>
          </a:xfrm>
        </p:grpSpPr>
        <p:sp>
          <p:nvSpPr>
            <p:cNvPr id="416" name="Google Shape;416;p65"/>
            <p:cNvSpPr/>
            <p:nvPr/>
          </p:nvSpPr>
          <p:spPr>
            <a:xfrm>
              <a:off x="5713000" y="11979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5"/>
            <p:cNvSpPr/>
            <p:nvPr/>
          </p:nvSpPr>
          <p:spPr>
            <a:xfrm>
              <a:off x="6117700" y="3161925"/>
              <a:ext cx="737100" cy="653400"/>
            </a:xfrm>
            <a:prstGeom prst="ellipse">
              <a:avLst/>
            </a:prstGeom>
            <a:solidFill>
              <a:srgbClr val="BF5700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5"/>
            <p:cNvSpPr/>
            <p:nvPr/>
          </p:nvSpPr>
          <p:spPr>
            <a:xfrm>
              <a:off x="7121100" y="1405675"/>
              <a:ext cx="737100" cy="653400"/>
            </a:xfrm>
            <a:prstGeom prst="ellipse">
              <a:avLst/>
            </a:prstGeom>
            <a:solidFill>
              <a:srgbClr val="BF5700">
                <a:alpha val="5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5"/>
            <p:cNvSpPr/>
            <p:nvPr/>
          </p:nvSpPr>
          <p:spPr>
            <a:xfrm>
              <a:off x="7381625" y="2561275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65"/>
            <p:cNvSpPr/>
            <p:nvPr/>
          </p:nvSpPr>
          <p:spPr>
            <a:xfrm>
              <a:off x="4913813" y="3600900"/>
              <a:ext cx="737100" cy="653400"/>
            </a:xfrm>
            <a:prstGeom prst="ellipse">
              <a:avLst/>
            </a:prstGeom>
            <a:solidFill>
              <a:srgbClr val="BF57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65"/>
            <p:cNvSpPr/>
            <p:nvPr/>
          </p:nvSpPr>
          <p:spPr>
            <a:xfrm>
              <a:off x="7561375" y="8920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5"/>
            <p:cNvSpPr/>
            <p:nvPr/>
          </p:nvSpPr>
          <p:spPr>
            <a:xfrm>
              <a:off x="7069625" y="823675"/>
              <a:ext cx="1970700" cy="18174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 sz="2200">
                  <a:latin typeface="Comfortaa"/>
                  <a:ea typeface="Comfortaa"/>
                  <a:cs typeface="Comfortaa"/>
                  <a:sym typeface="Comfortaa"/>
                </a:rPr>
                <a:t>You Belong Here</a:t>
              </a:r>
              <a:endParaRPr b="1" i="0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23" name="Google Shape;423;p65"/>
            <p:cNvSpPr/>
            <p:nvPr/>
          </p:nvSpPr>
          <p:spPr>
            <a:xfrm>
              <a:off x="6270100" y="475575"/>
              <a:ext cx="1141800" cy="1087800"/>
            </a:xfrm>
            <a:prstGeom prst="ellipse">
              <a:avLst/>
            </a:prstGeom>
            <a:solidFill>
              <a:srgbClr val="BF5700">
                <a:alpha val="301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65"/>
            <p:cNvSpPr/>
            <p:nvPr/>
          </p:nvSpPr>
          <p:spPr>
            <a:xfrm>
              <a:off x="6320575" y="4077550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>
                  <a:latin typeface="Comfortaa"/>
                  <a:ea typeface="Comfortaa"/>
                  <a:cs typeface="Comfortaa"/>
                  <a:sym typeface="Comfortaa"/>
                </a:rPr>
                <a:t>Hi!</a:t>
              </a:r>
              <a:endParaRPr b="1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25" name="Google Shape;425;p65"/>
            <p:cNvSpPr/>
            <p:nvPr/>
          </p:nvSpPr>
          <p:spPr>
            <a:xfrm>
              <a:off x="6868350" y="32146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5"/>
            <p:cNvSpPr/>
            <p:nvPr/>
          </p:nvSpPr>
          <p:spPr>
            <a:xfrm>
              <a:off x="5105275" y="2622125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5"/>
            <p:cNvSpPr/>
            <p:nvPr/>
          </p:nvSpPr>
          <p:spPr>
            <a:xfrm>
              <a:off x="6270550" y="4405425"/>
              <a:ext cx="737100" cy="653400"/>
            </a:xfrm>
            <a:prstGeom prst="ellipse">
              <a:avLst/>
            </a:prstGeom>
            <a:solidFill>
              <a:srgbClr val="BF57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5"/>
            <p:cNvSpPr/>
            <p:nvPr/>
          </p:nvSpPr>
          <p:spPr>
            <a:xfrm>
              <a:off x="6955600" y="1968725"/>
              <a:ext cx="737100" cy="653400"/>
            </a:xfrm>
            <a:prstGeom prst="ellipse">
              <a:avLst/>
            </a:prstGeom>
            <a:solidFill>
              <a:srgbClr val="BF5700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65"/>
          <p:cNvSpPr txBox="1"/>
          <p:nvPr>
            <p:ph type="title"/>
          </p:nvPr>
        </p:nvSpPr>
        <p:spPr>
          <a:xfrm>
            <a:off x="457200" y="618604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2222"/>
              <a:buFont typeface="Arial"/>
              <a:buNone/>
            </a:pPr>
            <a:r>
              <a:rPr lang="en-US"/>
              <a:t>Remember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65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48"/>
          <p:cNvCxnSpPr/>
          <p:nvPr/>
        </p:nvCxnSpPr>
        <p:spPr>
          <a:xfrm>
            <a:off x="628650" y="3486150"/>
            <a:ext cx="5619900" cy="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9" name="Google Shape;239;p48"/>
          <p:cNvSpPr txBox="1"/>
          <p:nvPr/>
        </p:nvSpPr>
        <p:spPr>
          <a:xfrm>
            <a:off x="548650" y="3920450"/>
            <a:ext cx="78867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PROFESSOR</a:t>
            </a: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 RAMSEY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GDC </a:t>
            </a:r>
            <a:r>
              <a:rPr lang="en-US" sz="105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6.318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ramsey@cs.utexas.edu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0" name="Google Shape;240;p48"/>
          <p:cNvSpPr txBox="1"/>
          <p:nvPr/>
        </p:nvSpPr>
        <p:spPr>
          <a:xfrm>
            <a:off x="502920" y="1657350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t/>
            </a:r>
            <a:endParaRPr b="1" i="0" sz="360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i="0" lang="en-US" sz="320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7.4 Advanced Array Techniques</a:t>
            </a:r>
            <a:endParaRPr b="1" i="0" sz="320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t/>
            </a:r>
            <a:endParaRPr b="1" i="0" sz="190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41" name="Google Shape;24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597" y="-152400"/>
            <a:ext cx="1613387" cy="78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9968" y="785468"/>
            <a:ext cx="742237" cy="74223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9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2222"/>
              <a:buFont typeface="Arial"/>
              <a:buNone/>
            </a:pPr>
            <a:r>
              <a:rPr lang="en-US"/>
              <a:t>Announcements </a:t>
            </a:r>
            <a:endParaRPr/>
          </a:p>
        </p:txBody>
      </p:sp>
      <p:sp>
        <p:nvSpPr>
          <p:cNvPr id="250" name="Google Shape;250;p49"/>
          <p:cNvSpPr txBox="1"/>
          <p:nvPr>
            <p:ph idx="1" type="body"/>
          </p:nvPr>
        </p:nvSpPr>
        <p:spPr>
          <a:xfrm>
            <a:off x="457200" y="1086600"/>
            <a:ext cx="82296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TBD</a:t>
            </a:r>
            <a:endParaRPr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1" name="Google Shape;251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0"/>
          <p:cNvSpPr txBox="1"/>
          <p:nvPr/>
        </p:nvSpPr>
        <p:spPr>
          <a:xfrm>
            <a:off x="1051500" y="2660681"/>
            <a:ext cx="70032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Quiz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50" y="1261625"/>
            <a:ext cx="2234512" cy="1221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 minute timer DOG HEAVEN! Love dogs? I do too. These cute dogs will distract you from the 2 minute timer. #dog &#10;✅SUBSCRIBE👉 https://bit.ly/30COX6E 👈 Just do it already😀&#10;&#10; Journey to 1 MILLION 📈&#10; ⭐️||||||||||||||. 45% ............... 456K/1M ⭐️&#10;🚨 SUBSCRIBE https://bit.ly/30COX6E&#10;&#10;👉 DONATE&#10;https://bit.ly/3pkGmo7&#10;&#10;🔔 Get notified about exclusive videos, giveaways, and polls from Timer Topia.&#10;👉 https://laylo.com/timertopia&#10;&#10;&#10;&#10;It's a great two minute timer for classrooms, breaks, homework studies, tests, games, etc...&#10;&#10;Join us in the comments. We are a friendly community.&#10;&#10;#timertopia" id="259" name="Google Shape;259;p50" title="2 Minute Timer (DOG HEAVEN) 🐕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8978" y="3783575"/>
            <a:ext cx="2109422" cy="11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Google Shape;265;p51"/>
          <p:cNvCxnSpPr/>
          <p:nvPr/>
        </p:nvCxnSpPr>
        <p:spPr>
          <a:xfrm flipH="1" rot="10800000">
            <a:off x="628650" y="3463950"/>
            <a:ext cx="7818000" cy="2220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" name="Google Shape;266;p51"/>
          <p:cNvSpPr txBox="1"/>
          <p:nvPr/>
        </p:nvSpPr>
        <p:spPr>
          <a:xfrm>
            <a:off x="502920" y="1657350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36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6.4 </a:t>
            </a:r>
            <a:endParaRPr b="1" sz="3600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36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Advanced Array Techniques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2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 Shift</a:t>
            </a:r>
            <a:endParaRPr/>
          </a:p>
        </p:txBody>
      </p:sp>
      <p:sp>
        <p:nvSpPr>
          <p:cNvPr id="273" name="Google Shape;273;p52"/>
          <p:cNvSpPr txBox="1"/>
          <p:nvPr>
            <p:ph idx="1" type="body"/>
          </p:nvPr>
        </p:nvSpPr>
        <p:spPr>
          <a:xfrm>
            <a:off x="457200" y="1086600"/>
            <a:ext cx="8229600" cy="133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Solving some problems, like inserting and deleting items in an array, require a shift. This shows a right shift:</a:t>
            </a:r>
            <a:endParaRPr/>
          </a:p>
        </p:txBody>
      </p:sp>
      <p:graphicFrame>
        <p:nvGraphicFramePr>
          <p:cNvPr id="274" name="Google Shape;274;p52"/>
          <p:cNvGraphicFramePr/>
          <p:nvPr/>
        </p:nvGraphicFramePr>
        <p:xfrm>
          <a:off x="1141425" y="252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{24CC2DA7-69C3-41B7-ABA9-22214E5E0DCF}</a:tableStyleId>
              </a:tblPr>
              <a:tblGrid>
                <a:gridCol w="874700"/>
                <a:gridCol w="554025"/>
                <a:gridCol w="554025"/>
                <a:gridCol w="554025"/>
                <a:gridCol w="554025"/>
                <a:gridCol w="555625"/>
                <a:gridCol w="554025"/>
                <a:gridCol w="554025"/>
                <a:gridCol w="554025"/>
                <a:gridCol w="554025"/>
                <a:gridCol w="554025"/>
              </a:tblGrid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index</a:t>
                      </a:r>
                      <a:endParaRPr sz="11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value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75" name="Google Shape;275;p52"/>
          <p:cNvGraphicFramePr/>
          <p:nvPr/>
        </p:nvGraphicFramePr>
        <p:xfrm>
          <a:off x="1141425" y="3493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{24CC2DA7-69C3-41B7-ABA9-22214E5E0DCF}</a:tableStyleId>
              </a:tblPr>
              <a:tblGrid>
                <a:gridCol w="874700"/>
                <a:gridCol w="554025"/>
                <a:gridCol w="554025"/>
                <a:gridCol w="554025"/>
                <a:gridCol w="554025"/>
                <a:gridCol w="555625"/>
                <a:gridCol w="554025"/>
                <a:gridCol w="554025"/>
                <a:gridCol w="554025"/>
                <a:gridCol w="554025"/>
                <a:gridCol w="554025"/>
              </a:tblGrid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index</a:t>
                      </a:r>
                      <a:endParaRPr sz="11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value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276" name="Google Shape;276;p52"/>
          <p:cNvCxnSpPr/>
          <p:nvPr/>
        </p:nvCxnSpPr>
        <p:spPr>
          <a:xfrm>
            <a:off x="2320575" y="3370763"/>
            <a:ext cx="440700" cy="44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7" name="Google Shape;277;p52"/>
          <p:cNvCxnSpPr/>
          <p:nvPr/>
        </p:nvCxnSpPr>
        <p:spPr>
          <a:xfrm>
            <a:off x="2861900" y="3370763"/>
            <a:ext cx="440700" cy="44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8" name="Google Shape;278;p52"/>
          <p:cNvCxnSpPr/>
          <p:nvPr/>
        </p:nvCxnSpPr>
        <p:spPr>
          <a:xfrm>
            <a:off x="3403225" y="3370763"/>
            <a:ext cx="440700" cy="44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9" name="Google Shape;279;p52"/>
          <p:cNvCxnSpPr/>
          <p:nvPr/>
        </p:nvCxnSpPr>
        <p:spPr>
          <a:xfrm>
            <a:off x="3989913" y="3370763"/>
            <a:ext cx="440700" cy="44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0" name="Google Shape;280;p52"/>
          <p:cNvCxnSpPr/>
          <p:nvPr/>
        </p:nvCxnSpPr>
        <p:spPr>
          <a:xfrm>
            <a:off x="4644738" y="3370763"/>
            <a:ext cx="440700" cy="44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1" name="Google Shape;281;p52"/>
          <p:cNvCxnSpPr/>
          <p:nvPr/>
        </p:nvCxnSpPr>
        <p:spPr>
          <a:xfrm>
            <a:off x="5095100" y="3370763"/>
            <a:ext cx="440700" cy="44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2" name="Google Shape;282;p52"/>
          <p:cNvCxnSpPr/>
          <p:nvPr/>
        </p:nvCxnSpPr>
        <p:spPr>
          <a:xfrm>
            <a:off x="5659250" y="3370763"/>
            <a:ext cx="440700" cy="44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3" name="Google Shape;283;p52"/>
          <p:cNvCxnSpPr/>
          <p:nvPr/>
        </p:nvCxnSpPr>
        <p:spPr>
          <a:xfrm>
            <a:off x="6223400" y="3370763"/>
            <a:ext cx="440700" cy="44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4" name="Google Shape;284;p52"/>
          <p:cNvCxnSpPr/>
          <p:nvPr/>
        </p:nvCxnSpPr>
        <p:spPr>
          <a:xfrm>
            <a:off x="6664100" y="3370763"/>
            <a:ext cx="440700" cy="44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5" name="Google Shape;285;p52"/>
          <p:cNvCxnSpPr/>
          <p:nvPr/>
        </p:nvCxnSpPr>
        <p:spPr>
          <a:xfrm flipH="1">
            <a:off x="2372525" y="3429113"/>
            <a:ext cx="4874400" cy="379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3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53"/>
          <p:cNvSpPr txBox="1"/>
          <p:nvPr>
            <p:ph idx="1" type="body"/>
          </p:nvPr>
        </p:nvSpPr>
        <p:spPr>
          <a:xfrm>
            <a:off x="2176750" y="1504675"/>
            <a:ext cx="6510000" cy="318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Demo 1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Write shiftRight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(Do next slide first.)</a:t>
            </a:r>
            <a:endParaRPr/>
          </a:p>
        </p:txBody>
      </p:sp>
      <p:sp>
        <p:nvSpPr>
          <p:cNvPr id="293" name="Google Shape;293;p53"/>
          <p:cNvSpPr/>
          <p:nvPr/>
        </p:nvSpPr>
        <p:spPr>
          <a:xfrm>
            <a:off x="302125" y="1504675"/>
            <a:ext cx="1457100" cy="1362600"/>
          </a:xfrm>
          <a:prstGeom prst="ellipse">
            <a:avLst/>
          </a:prstGeom>
          <a:solidFill>
            <a:srgbClr val="1F497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Shift Right Manual Solution</a:t>
            </a:r>
            <a:endParaRPr/>
          </a:p>
        </p:txBody>
      </p:sp>
      <p:sp>
        <p:nvSpPr>
          <p:cNvPr id="300" name="Google Shape;300;p54"/>
          <p:cNvSpPr txBox="1"/>
          <p:nvPr>
            <p:ph idx="1" type="body"/>
          </p:nvPr>
        </p:nvSpPr>
        <p:spPr>
          <a:xfrm>
            <a:off x="457200" y="2490881"/>
            <a:ext cx="8229600" cy="165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610" lvl="0" marL="457200" rtl="0" algn="l">
              <a:spcBef>
                <a:spcPts val="36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Save the last item in temp.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Loop for each item in list, except the first, in reverse order</a:t>
            </a:r>
            <a:endParaRPr/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array[i] = array[i - 1]</a:t>
            </a:r>
            <a:endParaRPr/>
          </a:p>
          <a:p>
            <a:pPr indent="-308610" lvl="0" marL="457200" rtl="0" algn="l">
              <a:spcBef>
                <a:spcPts val="360"/>
              </a:spcBef>
              <a:spcAft>
                <a:spcPts val="0"/>
              </a:spcAft>
              <a:buSzPct val="56250"/>
              <a:buAutoNum type="arabicPeriod"/>
            </a:pPr>
            <a:r>
              <a:rPr lang="en-US"/>
              <a:t>Put temp into the first position.</a:t>
            </a:r>
            <a:endParaRPr/>
          </a:p>
        </p:txBody>
      </p:sp>
      <p:graphicFrame>
        <p:nvGraphicFramePr>
          <p:cNvPr id="301" name="Google Shape;301;p54"/>
          <p:cNvGraphicFramePr/>
          <p:nvPr/>
        </p:nvGraphicFramePr>
        <p:xfrm>
          <a:off x="1141425" y="92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{24CC2DA7-69C3-41B7-ABA9-22214E5E0DCF}</a:tableStyleId>
              </a:tblPr>
              <a:tblGrid>
                <a:gridCol w="874700"/>
                <a:gridCol w="554025"/>
                <a:gridCol w="554025"/>
                <a:gridCol w="554025"/>
                <a:gridCol w="554025"/>
                <a:gridCol w="555625"/>
                <a:gridCol w="554025"/>
                <a:gridCol w="554025"/>
                <a:gridCol w="554025"/>
                <a:gridCol w="554025"/>
                <a:gridCol w="554025"/>
              </a:tblGrid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index</a:t>
                      </a:r>
                      <a:endParaRPr sz="11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value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02" name="Google Shape;302;p54"/>
          <p:cNvCxnSpPr/>
          <p:nvPr/>
        </p:nvCxnSpPr>
        <p:spPr>
          <a:xfrm>
            <a:off x="6824000" y="1663500"/>
            <a:ext cx="442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3" name="Google Shape;303;p54"/>
          <p:cNvSpPr txBox="1"/>
          <p:nvPr/>
        </p:nvSpPr>
        <p:spPr>
          <a:xfrm>
            <a:off x="136975" y="2129869"/>
            <a:ext cx="11223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Steps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p54"/>
          <p:cNvCxnSpPr/>
          <p:nvPr/>
        </p:nvCxnSpPr>
        <p:spPr>
          <a:xfrm>
            <a:off x="2372525" y="1665656"/>
            <a:ext cx="442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5" name="Google Shape;305;p54"/>
          <p:cNvCxnSpPr/>
          <p:nvPr/>
        </p:nvCxnSpPr>
        <p:spPr>
          <a:xfrm>
            <a:off x="2960725" y="1669350"/>
            <a:ext cx="442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6" name="Google Shape;306;p54"/>
          <p:cNvCxnSpPr/>
          <p:nvPr/>
        </p:nvCxnSpPr>
        <p:spPr>
          <a:xfrm>
            <a:off x="3546525" y="1663819"/>
            <a:ext cx="442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7" name="Google Shape;307;p54"/>
          <p:cNvCxnSpPr/>
          <p:nvPr/>
        </p:nvCxnSpPr>
        <p:spPr>
          <a:xfrm>
            <a:off x="4075050" y="1657969"/>
            <a:ext cx="442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8" name="Google Shape;308;p54"/>
          <p:cNvCxnSpPr/>
          <p:nvPr/>
        </p:nvCxnSpPr>
        <p:spPr>
          <a:xfrm>
            <a:off x="4588475" y="1658944"/>
            <a:ext cx="442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9" name="Google Shape;309;p54"/>
          <p:cNvCxnSpPr/>
          <p:nvPr/>
        </p:nvCxnSpPr>
        <p:spPr>
          <a:xfrm>
            <a:off x="5094200" y="1657969"/>
            <a:ext cx="442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0" name="Google Shape;310;p54"/>
          <p:cNvCxnSpPr/>
          <p:nvPr/>
        </p:nvCxnSpPr>
        <p:spPr>
          <a:xfrm>
            <a:off x="5658350" y="1660144"/>
            <a:ext cx="442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1" name="Google Shape;311;p54"/>
          <p:cNvCxnSpPr/>
          <p:nvPr/>
        </p:nvCxnSpPr>
        <p:spPr>
          <a:xfrm>
            <a:off x="6222500" y="1663819"/>
            <a:ext cx="442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2" name="Google Shape;312;p54"/>
          <p:cNvSpPr/>
          <p:nvPr/>
        </p:nvSpPr>
        <p:spPr>
          <a:xfrm>
            <a:off x="1729250" y="1654275"/>
            <a:ext cx="5947450" cy="387193"/>
          </a:xfrm>
          <a:custGeom>
            <a:rect b="b" l="l" r="r" t="t"/>
            <a:pathLst>
              <a:path extrusionOk="0" h="35352" w="237898">
                <a:moveTo>
                  <a:pt x="232303" y="1475"/>
                </a:moveTo>
                <a:cubicBezTo>
                  <a:pt x="235645" y="3982"/>
                  <a:pt x="238458" y="8671"/>
                  <a:pt x="237711" y="12782"/>
                </a:cubicBezTo>
                <a:cubicBezTo>
                  <a:pt x="236544" y="19203"/>
                  <a:pt x="231058" y="24734"/>
                  <a:pt x="225421" y="28022"/>
                </a:cubicBezTo>
                <a:cubicBezTo>
                  <a:pt x="213227" y="35134"/>
                  <a:pt x="197751" y="34905"/>
                  <a:pt x="183634" y="34905"/>
                </a:cubicBezTo>
                <a:cubicBezTo>
                  <a:pt x="152990" y="34905"/>
                  <a:pt x="122346" y="34905"/>
                  <a:pt x="91702" y="34905"/>
                </a:cubicBezTo>
                <a:cubicBezTo>
                  <a:pt x="76618" y="34905"/>
                  <a:pt x="61230" y="36560"/>
                  <a:pt x="46474" y="33430"/>
                </a:cubicBezTo>
                <a:cubicBezTo>
                  <a:pt x="37726" y="31574"/>
                  <a:pt x="29069" y="29305"/>
                  <a:pt x="20418" y="27039"/>
                </a:cubicBezTo>
                <a:cubicBezTo>
                  <a:pt x="14101" y="25384"/>
                  <a:pt x="6355" y="25757"/>
                  <a:pt x="1737" y="21139"/>
                </a:cubicBezTo>
                <a:cubicBezTo>
                  <a:pt x="-4146" y="15256"/>
                  <a:pt x="6691" y="0"/>
                  <a:pt x="15011" y="0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5"/>
          <p:cNvSpPr txBox="1"/>
          <p:nvPr>
            <p:ph type="title"/>
          </p:nvPr>
        </p:nvSpPr>
        <p:spPr>
          <a:xfrm>
            <a:off x="457200" y="463951"/>
            <a:ext cx="8229600" cy="52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Code</a:t>
            </a:r>
            <a:endParaRPr/>
          </a:p>
        </p:txBody>
      </p:sp>
      <p:pic>
        <p:nvPicPr>
          <p:cNvPr id="319" name="Google Shape;31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425" y="1603823"/>
            <a:ext cx="6733125" cy="17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